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59" r:id="rId6"/>
    <p:sldId id="274" r:id="rId7"/>
    <p:sldId id="260" r:id="rId8"/>
    <p:sldId id="275" r:id="rId9"/>
    <p:sldId id="276" r:id="rId10"/>
    <p:sldId id="277" r:id="rId11"/>
    <p:sldId id="279" r:id="rId12"/>
    <p:sldId id="280" r:id="rId13"/>
    <p:sldId id="281" r:id="rId14"/>
    <p:sldId id="283" r:id="rId15"/>
    <p:sldId id="284" r:id="rId16"/>
    <p:sldId id="290" r:id="rId17"/>
    <p:sldId id="291" r:id="rId18"/>
    <p:sldId id="292" r:id="rId19"/>
    <p:sldId id="289" r:id="rId20"/>
    <p:sldId id="293" r:id="rId21"/>
    <p:sldId id="294" r:id="rId22"/>
    <p:sldId id="295" r:id="rId23"/>
    <p:sldId id="29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D4B1-9F0B-424A-8834-E4960166DA54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0BC-95FF-4EDE-964E-DAE3DA9A5D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288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D4B1-9F0B-424A-8834-E4960166DA54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0BC-95FF-4EDE-964E-DAE3DA9A5D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243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D4B1-9F0B-424A-8834-E4960166DA54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0BC-95FF-4EDE-964E-DAE3DA9A5D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92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D4B1-9F0B-424A-8834-E4960166DA54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0BC-95FF-4EDE-964E-DAE3DA9A5D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885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D4B1-9F0B-424A-8834-E4960166DA54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0BC-95FF-4EDE-964E-DAE3DA9A5D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7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D4B1-9F0B-424A-8834-E4960166DA54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0BC-95FF-4EDE-964E-DAE3DA9A5D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985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D4B1-9F0B-424A-8834-E4960166DA54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0BC-95FF-4EDE-964E-DAE3DA9A5D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2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D4B1-9F0B-424A-8834-E4960166DA54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0BC-95FF-4EDE-964E-DAE3DA9A5D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8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D4B1-9F0B-424A-8834-E4960166DA54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0BC-95FF-4EDE-964E-DAE3DA9A5D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52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D4B1-9F0B-424A-8834-E4960166DA54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0BC-95FF-4EDE-964E-DAE3DA9A5D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972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D4B1-9F0B-424A-8834-E4960166DA54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0BC-95FF-4EDE-964E-DAE3DA9A5D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264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5D4B1-9F0B-424A-8834-E4960166DA54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E30BC-95FF-4EDE-964E-DAE3DA9A5D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388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HEPATITIS 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 Narrow" pitchFamily="34" charset="0"/>
              </a:rPr>
              <a:t>Dr. </a:t>
            </a:r>
            <a:r>
              <a:rPr lang="en-US" dirty="0" err="1" smtClean="0">
                <a:latin typeface="Arial Narrow" pitchFamily="34" charset="0"/>
              </a:rPr>
              <a:t>R.Bindhusaran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Associate Professor</a:t>
            </a:r>
          </a:p>
          <a:p>
            <a:r>
              <a:rPr lang="en-US" dirty="0" smtClean="0">
                <a:latin typeface="Arial Narrow" pitchFamily="34" charset="0"/>
              </a:rPr>
              <a:t>Dept Of Pathology </a:t>
            </a:r>
          </a:p>
          <a:p>
            <a:r>
              <a:rPr lang="en-US" dirty="0" smtClean="0">
                <a:latin typeface="Arial Narrow" pitchFamily="34" charset="0"/>
              </a:rPr>
              <a:t>SKHMC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30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HBsAg</a:t>
            </a:r>
            <a:r>
              <a:rPr lang="en-US" dirty="0"/>
              <a:t> can thus be divided into four </a:t>
            </a:r>
            <a:r>
              <a:rPr lang="en-US" dirty="0" smtClean="0"/>
              <a:t>major antigenic </a:t>
            </a:r>
            <a:r>
              <a:rPr lang="en-US" dirty="0"/>
              <a:t>subtypes: </a:t>
            </a:r>
            <a:r>
              <a:rPr lang="en-US" dirty="0" err="1"/>
              <a:t>adw</a:t>
            </a:r>
            <a:r>
              <a:rPr lang="en-US" dirty="0"/>
              <a:t>, </a:t>
            </a:r>
            <a:r>
              <a:rPr lang="en-US" dirty="0" err="1"/>
              <a:t>adr</a:t>
            </a:r>
            <a:r>
              <a:rPr lang="en-US" dirty="0"/>
              <a:t>, </a:t>
            </a:r>
            <a:r>
              <a:rPr lang="en-US" dirty="0" err="1"/>
              <a:t>ayw</a:t>
            </a:r>
            <a:r>
              <a:rPr lang="en-US" dirty="0"/>
              <a:t> and </a:t>
            </a:r>
            <a:r>
              <a:rPr lang="en-US" dirty="0" err="1"/>
              <a:t>ayr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7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</a:t>
            </a:r>
            <a:r>
              <a:rPr lang="en-US" b="1" dirty="0"/>
              <a:t>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402080"/>
            <a:ext cx="8717280" cy="5349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Acute </a:t>
            </a:r>
            <a:r>
              <a: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Infection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dirty="0"/>
              <a:t>The clinical presentation of HBV in children is less</a:t>
            </a:r>
            <a:br>
              <a:rPr lang="en-US" dirty="0"/>
            </a:br>
            <a:r>
              <a:rPr lang="en-US" dirty="0"/>
              <a:t>severe than that in adults, and infection may even</a:t>
            </a:r>
            <a:br>
              <a:rPr lang="en-US" dirty="0"/>
            </a:br>
            <a:r>
              <a:rPr lang="en-US" dirty="0"/>
              <a:t>be asymptomatic.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Clinically </a:t>
            </a:r>
            <a:r>
              <a:rPr lang="en-US" dirty="0"/>
              <a:t>apparent illness </a:t>
            </a:r>
            <a:r>
              <a:rPr lang="en-US" dirty="0" smtClean="0"/>
              <a:t>occurs in </a:t>
            </a:r>
            <a:r>
              <a:rPr lang="en-US" dirty="0"/>
              <a:t>as many as 25% of those infected with HBV.</a:t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1. </a:t>
            </a:r>
            <a:r>
              <a:rPr lang="en-US" b="1" dirty="0" smtClean="0">
                <a:solidFill>
                  <a:srgbClr val="FFFF00"/>
                </a:solidFill>
              </a:rPr>
              <a:t>Pre </a:t>
            </a:r>
            <a:r>
              <a:rPr lang="en-US" b="1" dirty="0" err="1" smtClean="0">
                <a:solidFill>
                  <a:srgbClr val="FFFF00"/>
                </a:solidFill>
              </a:rPr>
              <a:t>icteric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phase: </a:t>
            </a:r>
            <a:r>
              <a:rPr lang="en-US" dirty="0"/>
              <a:t>HBV infection is </a:t>
            </a:r>
            <a:r>
              <a:rPr lang="en-US" dirty="0" smtClean="0"/>
              <a:t>characterized by </a:t>
            </a:r>
            <a:r>
              <a:rPr lang="en-US" dirty="0"/>
              <a:t>a long incubation period (about 1–6 </a:t>
            </a:r>
            <a:r>
              <a:rPr lang="en-US" dirty="0" smtClean="0"/>
              <a:t>months) and </a:t>
            </a:r>
            <a:r>
              <a:rPr lang="en-US" dirty="0"/>
              <a:t>an insidious onset.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Symptoms </a:t>
            </a:r>
            <a:r>
              <a:rPr lang="en-US" dirty="0"/>
              <a:t>during </a:t>
            </a:r>
            <a:r>
              <a:rPr lang="en-US" dirty="0" smtClean="0"/>
              <a:t>the prodromal </a:t>
            </a:r>
            <a:r>
              <a:rPr lang="en-US" dirty="0"/>
              <a:t>period may include fever, </a:t>
            </a:r>
            <a:r>
              <a:rPr lang="en-US" dirty="0" smtClean="0"/>
              <a:t>malaise, and </a:t>
            </a:r>
            <a:r>
              <a:rPr lang="en-US" dirty="0"/>
              <a:t>anorexia, followed by nausea, </a:t>
            </a:r>
            <a:r>
              <a:rPr lang="en-US" dirty="0" smtClean="0"/>
              <a:t>vomiting, abdominal </a:t>
            </a:r>
            <a:r>
              <a:rPr lang="en-US" dirty="0"/>
              <a:t>discomfort, and chills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42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4"/>
            <a:ext cx="8747760" cy="503237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2. Icteric phase: </a:t>
            </a:r>
            <a:r>
              <a:rPr lang="en-US" dirty="0"/>
              <a:t>The classic icteric symptoms </a:t>
            </a:r>
            <a:r>
              <a:rPr lang="en-US" dirty="0" smtClean="0"/>
              <a:t>of liver </a:t>
            </a:r>
            <a:r>
              <a:rPr lang="en-US" dirty="0"/>
              <a:t>damage (e.g. jaundice, dark urine, </a:t>
            </a:r>
            <a:r>
              <a:rPr lang="en-US" dirty="0" smtClean="0"/>
              <a:t>pale stools</a:t>
            </a:r>
            <a:r>
              <a:rPr lang="en-US" dirty="0"/>
              <a:t>) follow soon thereafter.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3. Convalescent phase: </a:t>
            </a:r>
            <a:r>
              <a:rPr lang="en-US" dirty="0"/>
              <a:t>About 90–95% of </a:t>
            </a:r>
            <a:r>
              <a:rPr lang="en-US" dirty="0" smtClean="0"/>
              <a:t>adults with </a:t>
            </a:r>
            <a:r>
              <a:rPr lang="en-US" dirty="0"/>
              <a:t>acute hepatitis B infection recover </a:t>
            </a:r>
            <a:r>
              <a:rPr lang="en-US" dirty="0" smtClean="0"/>
              <a:t>within 1–2 </a:t>
            </a:r>
            <a:r>
              <a:rPr lang="en-US" dirty="0"/>
              <a:t>months of onset and eliminate the virus </a:t>
            </a:r>
            <a:r>
              <a:rPr lang="en-US" dirty="0" smtClean="0"/>
              <a:t>from the </a:t>
            </a:r>
            <a:r>
              <a:rPr lang="en-US" dirty="0"/>
              <a:t>body within about six months, </a:t>
            </a:r>
            <a:r>
              <a:rPr lang="en-US" dirty="0" smtClean="0"/>
              <a:t>remaining immune </a:t>
            </a:r>
            <a:r>
              <a:rPr lang="en-US" dirty="0"/>
              <a:t>thereafter. Mortality is about 0.5–2%</a:t>
            </a:r>
          </a:p>
        </p:txBody>
      </p:sp>
    </p:spTree>
    <p:extLst>
      <p:ext uri="{BB962C8B-B14F-4D97-AF65-F5344CB8AC3E}">
        <p14:creationId xmlns:p14="http://schemas.microsoft.com/office/powerpoint/2010/main" xmlns="" val="19130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265968" cy="50323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FFFF00"/>
                </a:solidFill>
              </a:rPr>
              <a:t>Chronic infection:</a:t>
            </a:r>
            <a:r>
              <a:rPr lang="en-US" sz="3200" dirty="0"/>
              <a:t>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 </a:t>
            </a:r>
            <a:r>
              <a:rPr lang="en-US" sz="3200" dirty="0"/>
              <a:t>proportion of cases (1–10</a:t>
            </a:r>
            <a:r>
              <a:rPr lang="en-US" sz="3200" dirty="0" smtClean="0"/>
              <a:t>%)remain </a:t>
            </a:r>
            <a:r>
              <a:rPr lang="en-US" sz="3200" dirty="0"/>
              <a:t>chronically infected.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They </a:t>
            </a:r>
            <a:r>
              <a:rPr lang="en-US" sz="3200" dirty="0"/>
              <a:t>may be asymptomatic carriers or may progress to recurrent or </a:t>
            </a:r>
            <a:r>
              <a:rPr lang="en-US" sz="3200" dirty="0" smtClean="0"/>
              <a:t>chronic liver </a:t>
            </a:r>
            <a:r>
              <a:rPr lang="en-US" sz="3200" dirty="0"/>
              <a:t>disease or cirrhosis.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A </a:t>
            </a:r>
            <a:r>
              <a:rPr lang="en-US" sz="3200" dirty="0"/>
              <a:t>few of them may </a:t>
            </a:r>
            <a:r>
              <a:rPr lang="en-US" sz="3200" dirty="0" smtClean="0"/>
              <a:t>develop hepatocellular </a:t>
            </a:r>
            <a:r>
              <a:rPr lang="en-US" sz="3200" dirty="0"/>
              <a:t>carcinoma after many decades</a:t>
            </a:r>
          </a:p>
        </p:txBody>
      </p:sp>
    </p:spTree>
    <p:extLst>
      <p:ext uri="{BB962C8B-B14F-4D97-AF65-F5344CB8AC3E}">
        <p14:creationId xmlns:p14="http://schemas.microsoft.com/office/powerpoint/2010/main" xmlns="" val="194758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5" y="1825624"/>
            <a:ext cx="8944495" cy="503237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pathogenesis of hepatitis appears to be immune </a:t>
            </a:r>
          </a:p>
          <a:p>
            <a:pPr>
              <a:buNone/>
            </a:pPr>
            <a:r>
              <a:rPr lang="en-US" dirty="0" smtClean="0"/>
              <a:t>mediated. </a:t>
            </a:r>
          </a:p>
          <a:p>
            <a:pPr>
              <a:buNone/>
            </a:pPr>
            <a:r>
              <a:rPr lang="en-US" dirty="0" smtClean="0"/>
              <a:t>HBV replicates in the </a:t>
            </a:r>
            <a:r>
              <a:rPr lang="en-US" dirty="0" err="1" smtClean="0"/>
              <a:t>hepatocytes</a:t>
            </a:r>
            <a:r>
              <a:rPr lang="en-US" dirty="0" smtClean="0"/>
              <a:t>, reflected in the detection of viral DNA and </a:t>
            </a:r>
            <a:r>
              <a:rPr lang="en-US" dirty="0" err="1" smtClean="0"/>
              <a:t>HBcAg</a:t>
            </a:r>
            <a:r>
              <a:rPr lang="en-US" dirty="0" smtClean="0"/>
              <a:t> in the nucleus and </a:t>
            </a:r>
            <a:r>
              <a:rPr lang="en-US" dirty="0" err="1" smtClean="0"/>
              <a:t>HBsAg</a:t>
            </a:r>
            <a:r>
              <a:rPr lang="en-US" dirty="0" smtClean="0"/>
              <a:t> in the cytoplasm and at the </a:t>
            </a:r>
            <a:r>
              <a:rPr lang="en-US" dirty="0" err="1" smtClean="0"/>
              <a:t>hepatocyte</a:t>
            </a:r>
            <a:r>
              <a:rPr lang="en-US" dirty="0" smtClean="0"/>
              <a:t> membrane.</a:t>
            </a:r>
          </a:p>
          <a:p>
            <a:pPr>
              <a:buNone/>
            </a:pPr>
            <a:r>
              <a:rPr lang="en-US" dirty="0" err="1" smtClean="0"/>
              <a:t>Hepatocytes</a:t>
            </a:r>
            <a:r>
              <a:rPr lang="en-US" dirty="0" smtClean="0"/>
              <a:t> carry viral antigens and are subject to </a:t>
            </a:r>
            <a:r>
              <a:rPr lang="en-US" dirty="0" err="1" smtClean="0"/>
              <a:t>antibody­dependent</a:t>
            </a:r>
            <a:r>
              <a:rPr lang="en-US" dirty="0" smtClean="0"/>
              <a:t> NK cell and </a:t>
            </a:r>
            <a:r>
              <a:rPr lang="en-US" dirty="0" err="1" smtClean="0"/>
              <a:t>cytotoxic</a:t>
            </a:r>
            <a:r>
              <a:rPr lang="en-US" dirty="0" smtClean="0"/>
              <a:t> T cell attack. </a:t>
            </a:r>
          </a:p>
          <a:p>
            <a:pPr>
              <a:buNone/>
            </a:pPr>
            <a:r>
              <a:rPr lang="en-US" dirty="0" smtClean="0"/>
              <a:t>In the absence of adequate immune response, HBV infection may not cause hepatitis, but may lead to carrier state.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of transmission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HBV is a blood borne virus and there are three </a:t>
            </a:r>
          </a:p>
          <a:p>
            <a:pPr>
              <a:buNone/>
            </a:pPr>
            <a:r>
              <a:rPr lang="en-US" dirty="0" smtClean="0"/>
              <a:t>important modes of transmission: 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Parenteral</a:t>
            </a:r>
            <a:r>
              <a:rPr lang="en-US" dirty="0" smtClean="0"/>
              <a:t> transmission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Perinatal</a:t>
            </a:r>
            <a:r>
              <a:rPr lang="en-US" dirty="0" smtClean="0"/>
              <a:t> transmission</a:t>
            </a:r>
          </a:p>
          <a:p>
            <a:r>
              <a:rPr lang="en-US" dirty="0" smtClean="0"/>
              <a:t>3. Sexual transmission.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dirty="0" err="1" smtClean="0"/>
              <a:t>Parenteral</a:t>
            </a:r>
            <a:r>
              <a:rPr lang="en-US" dirty="0" smtClean="0"/>
              <a:t> transmission: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8291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HBV is transmitted only in blood and other body fluids, including  cervical secretions, semen, and breast milk. </a:t>
            </a:r>
          </a:p>
          <a:p>
            <a:pPr>
              <a:buNone/>
            </a:pPr>
            <a:r>
              <a:rPr lang="en-US" sz="3600" dirty="0" smtClean="0"/>
              <a:t>Many other </a:t>
            </a:r>
            <a:r>
              <a:rPr lang="en-US" sz="3600" dirty="0" err="1" smtClean="0"/>
              <a:t>therap</a:t>
            </a:r>
            <a:r>
              <a:rPr lang="en-US" sz="3600" dirty="0" smtClean="0"/>
              <a:t> </a:t>
            </a:r>
            <a:r>
              <a:rPr lang="en-US" sz="3600" dirty="0" err="1" smtClean="0"/>
              <a:t>eutic</a:t>
            </a:r>
            <a:r>
              <a:rPr lang="en-US" sz="3600" dirty="0" smtClean="0"/>
              <a:t>, diagnostic, prophylactic and even nonmedical procedures are now the main modes of infection. </a:t>
            </a:r>
          </a:p>
          <a:p>
            <a:pPr>
              <a:buNone/>
            </a:pPr>
            <a:r>
              <a:rPr lang="en-US" sz="3600" dirty="0" smtClean="0"/>
              <a:t>HBV is very highly infectious far more that HIV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676400"/>
            <a:ext cx="8619065" cy="5181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Perinatal</a:t>
            </a:r>
            <a:r>
              <a:rPr lang="en-US" b="1" dirty="0" smtClean="0">
                <a:solidFill>
                  <a:srgbClr val="FFFF00"/>
                </a:solidFill>
              </a:rPr>
              <a:t> transmission</a:t>
            </a:r>
            <a:r>
              <a:rPr lang="en-US" dirty="0" smtClean="0"/>
              <a:t>: Vertical transmission from mother to child is one of the most important routes.</a:t>
            </a:r>
          </a:p>
          <a:p>
            <a:pPr>
              <a:buNone/>
            </a:pPr>
            <a:r>
              <a:rPr lang="en-US" dirty="0" smtClean="0"/>
              <a:t> HBV can be transmit ted to babies through contact with the mother’s blood at birth and in mother’s milk. </a:t>
            </a:r>
          </a:p>
          <a:p>
            <a:pPr marL="514350" indent="-514350">
              <a:buAutoNum type="arabicPeriod" startAt="3"/>
            </a:pPr>
            <a:r>
              <a:rPr lang="en-US" b="1" dirty="0" smtClean="0">
                <a:solidFill>
                  <a:srgbClr val="FFFF00"/>
                </a:solidFill>
              </a:rPr>
              <a:t>Sexual transmission</a:t>
            </a:r>
            <a:r>
              <a:rPr lang="en-US" dirty="0" smtClean="0"/>
              <a:t>: Since HBV is present in semen and vaginal secretions, therefore, it can be transmitted by sexual contact. </a:t>
            </a:r>
          </a:p>
          <a:p>
            <a:pPr marL="514350" indent="-514350">
              <a:buNone/>
            </a:pPr>
            <a:r>
              <a:rPr lang="en-US" dirty="0" smtClean="0"/>
              <a:t>The risk of transmission by heterosexual and homosexual contact increases with the number of partners and the duration of such relationships.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b carriers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261350" cy="5032375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Carriers are of two types: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Super carriers: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They have </a:t>
            </a:r>
            <a:r>
              <a:rPr lang="en-US" dirty="0" err="1" smtClean="0"/>
              <a:t>HBeAg</a:t>
            </a:r>
            <a:r>
              <a:rPr lang="en-US" dirty="0" smtClean="0"/>
              <a:t>, high titters </a:t>
            </a:r>
          </a:p>
          <a:p>
            <a:pPr>
              <a:buNone/>
            </a:pPr>
            <a:r>
              <a:rPr lang="en-US" dirty="0" smtClean="0"/>
              <a:t>of </a:t>
            </a:r>
            <a:r>
              <a:rPr lang="en-US" dirty="0" err="1" smtClean="0"/>
              <a:t>HBsAg</a:t>
            </a:r>
            <a:r>
              <a:rPr lang="en-US" dirty="0" smtClean="0"/>
              <a:t> and DNA polymerase in their blood. </a:t>
            </a:r>
          </a:p>
          <a:p>
            <a:pPr>
              <a:buNone/>
            </a:pPr>
            <a:r>
              <a:rPr lang="en-US" dirty="0" smtClean="0"/>
              <a:t>HBV may also be demonstrable in their blood. </a:t>
            </a:r>
          </a:p>
          <a:p>
            <a:pPr>
              <a:buNone/>
            </a:pPr>
            <a:r>
              <a:rPr lang="en-US" dirty="0" smtClean="0"/>
              <a:t>Very minute amount of serum or blood from </a:t>
            </a:r>
          </a:p>
          <a:p>
            <a:pPr>
              <a:buNone/>
            </a:pPr>
            <a:r>
              <a:rPr lang="en-US" dirty="0" smtClean="0"/>
              <a:t>such carriers can transmit the infection. About a </a:t>
            </a:r>
          </a:p>
          <a:p>
            <a:pPr>
              <a:buNone/>
            </a:pPr>
            <a:r>
              <a:rPr lang="en-US" dirty="0" smtClean="0"/>
              <a:t>quarter of the carriers in India are </a:t>
            </a:r>
            <a:r>
              <a:rPr lang="en-US" dirty="0" err="1" smtClean="0"/>
              <a:t>HBeAg</a:t>
            </a:r>
            <a:r>
              <a:rPr lang="en-US" dirty="0" smtClean="0"/>
              <a:t> positive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142817" cy="47783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Simple carriers: </a:t>
            </a:r>
            <a:r>
              <a:rPr lang="en-US" b="1" dirty="0" smtClean="0"/>
              <a:t>These </a:t>
            </a:r>
            <a:r>
              <a:rPr lang="en-US" dirty="0" smtClean="0"/>
              <a:t>are more common  types of carriers who have low titer of </a:t>
            </a:r>
            <a:r>
              <a:rPr lang="en-US" dirty="0" err="1" smtClean="0"/>
              <a:t>HBsAg</a:t>
            </a:r>
            <a:r>
              <a:rPr lang="en-US" dirty="0" smtClean="0"/>
              <a:t> in blood, with negative </a:t>
            </a:r>
            <a:r>
              <a:rPr lang="en-US" dirty="0" err="1" smtClean="0"/>
              <a:t>HBeAg</a:t>
            </a:r>
            <a:r>
              <a:rPr lang="en-US" dirty="0" smtClean="0"/>
              <a:t>, HBV and DNA  polymerase. </a:t>
            </a:r>
          </a:p>
          <a:p>
            <a:pPr>
              <a:buNone/>
            </a:pPr>
            <a:r>
              <a:rPr lang="en-US" dirty="0" smtClean="0"/>
              <a:t>They transmit the infection only when large volumes of blood are transferred  as in blood transfusion.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facts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5030"/>
            <a:ext cx="9144000" cy="58129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	Hepatitis B is a viral infection that attacks the liver and can cause both acute and chronic disease.</a:t>
            </a:r>
          </a:p>
          <a:p>
            <a:pPr marL="0" indent="0">
              <a:buNone/>
            </a:pPr>
            <a:r>
              <a:rPr lang="en-US" dirty="0"/>
              <a:t>•	The virus is transmitted through contact with the blood or other body fluids of an infected person.</a:t>
            </a:r>
          </a:p>
          <a:p>
            <a:pPr marL="0" indent="0">
              <a:buNone/>
            </a:pPr>
            <a:r>
              <a:rPr lang="en-US" dirty="0"/>
              <a:t>•	An estimated 240 million people are chronically infected with hepatitis B (defined as hepatitis B surface antigen positive for at least 6 months).</a:t>
            </a:r>
          </a:p>
          <a:p>
            <a:pPr marL="0" indent="0">
              <a:buNone/>
            </a:pPr>
            <a:r>
              <a:rPr lang="en-US" dirty="0"/>
              <a:t>•	More than 686 000 people die every year due to complications of hepatitis B, including cirrhosis and liver cancer </a:t>
            </a:r>
          </a:p>
          <a:p>
            <a:pPr marL="0" indent="0">
              <a:buNone/>
            </a:pPr>
            <a:r>
              <a:rPr lang="en-US" dirty="0"/>
              <a:t>•	Hepatitis B is an important occupational hazard for health workers.</a:t>
            </a:r>
          </a:p>
          <a:p>
            <a:pPr marL="0" indent="0">
              <a:buNone/>
            </a:pPr>
            <a:r>
              <a:rPr lang="en-US" dirty="0"/>
              <a:t>•	However, it can be prevented by currently available safe and effective vaccine</a:t>
            </a:r>
          </a:p>
        </p:txBody>
      </p:sp>
    </p:spTree>
    <p:extLst>
      <p:ext uri="{BB962C8B-B14F-4D97-AF65-F5344CB8AC3E}">
        <p14:creationId xmlns:p14="http://schemas.microsoft.com/office/powerpoint/2010/main" xmlns="" val="394551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diagnosis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Specific Diagnosis</a:t>
            </a:r>
          </a:p>
          <a:p>
            <a:pPr>
              <a:buNone/>
            </a:pPr>
            <a:r>
              <a:rPr lang="en-US" dirty="0" smtClean="0"/>
              <a:t>Specific diagnosis of hepatitis B tests on serological </a:t>
            </a:r>
          </a:p>
          <a:p>
            <a:pPr>
              <a:buNone/>
            </a:pPr>
            <a:r>
              <a:rPr lang="en-US" dirty="0" smtClean="0"/>
              <a:t>demonstration of the viral markers and can be </a:t>
            </a:r>
          </a:p>
          <a:p>
            <a:pPr>
              <a:buNone/>
            </a:pPr>
            <a:r>
              <a:rPr lang="en-US" dirty="0" smtClean="0"/>
              <a:t>carried out by detection of </a:t>
            </a:r>
            <a:r>
              <a:rPr lang="en-US" dirty="0" err="1" smtClean="0"/>
              <a:t>HBsAg</a:t>
            </a:r>
            <a:r>
              <a:rPr lang="en-US" dirty="0" smtClean="0"/>
              <a:t>, </a:t>
            </a:r>
            <a:r>
              <a:rPr lang="en-US" dirty="0" err="1" smtClean="0"/>
              <a:t>anti­HBs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err="1" smtClean="0"/>
              <a:t>HBeAg</a:t>
            </a:r>
            <a:r>
              <a:rPr lang="en-US" dirty="0" smtClean="0"/>
              <a:t>, </a:t>
            </a:r>
            <a:r>
              <a:rPr lang="en-US" dirty="0" err="1" smtClean="0"/>
              <a:t>anti­HBe</a:t>
            </a:r>
            <a:r>
              <a:rPr lang="en-US" dirty="0" smtClean="0"/>
              <a:t>, </a:t>
            </a:r>
            <a:r>
              <a:rPr lang="en-US" dirty="0" err="1" smtClean="0"/>
              <a:t>IgM</a:t>
            </a:r>
            <a:r>
              <a:rPr lang="en-US" dirty="0" smtClean="0"/>
              <a:t> </a:t>
            </a:r>
            <a:r>
              <a:rPr lang="en-US" dirty="0" err="1" smtClean="0"/>
              <a:t>anti­HBc</a:t>
            </a:r>
            <a:r>
              <a:rPr lang="en-US" dirty="0" smtClean="0"/>
              <a:t>, </a:t>
            </a:r>
            <a:r>
              <a:rPr lang="en-US" dirty="0" err="1" smtClean="0"/>
              <a:t>IgG</a:t>
            </a:r>
            <a:r>
              <a:rPr lang="en-US" dirty="0" smtClean="0"/>
              <a:t> </a:t>
            </a:r>
            <a:r>
              <a:rPr lang="en-US" dirty="0" err="1" smtClean="0"/>
              <a:t>anti­HBc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and HBV DNA in the serum.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Detection of Viral Markers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295217" cy="503237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.  </a:t>
            </a:r>
            <a:r>
              <a:rPr lang="en-US" b="1" dirty="0" err="1" smtClean="0">
                <a:solidFill>
                  <a:srgbClr val="FFFF00"/>
                </a:solidFill>
              </a:rPr>
              <a:t>HBsAg</a:t>
            </a:r>
            <a:r>
              <a:rPr lang="en-US" b="1" dirty="0" smtClean="0">
                <a:solidFill>
                  <a:srgbClr val="FFFF00"/>
                </a:solidFill>
              </a:rPr>
              <a:t>: </a:t>
            </a:r>
          </a:p>
          <a:p>
            <a:pPr>
              <a:buNone/>
            </a:pPr>
            <a:r>
              <a:rPr lang="en-US" dirty="0" err="1" smtClean="0"/>
              <a:t>HBsAg</a:t>
            </a:r>
            <a:r>
              <a:rPr lang="en-US" dirty="0" smtClean="0"/>
              <a:t> is the first marker to appear in blood after infection. </a:t>
            </a:r>
          </a:p>
          <a:p>
            <a:pPr>
              <a:buNone/>
            </a:pPr>
            <a:r>
              <a:rPr lang="en-US" dirty="0" err="1" smtClean="0"/>
              <a:t>HBsAg</a:t>
            </a:r>
            <a:r>
              <a:rPr lang="en-US" dirty="0" smtClean="0"/>
              <a:t> is usually detectable 2–6 weeks in advance of clinical and biochemical evidence of hepatitis and persists throughout the clinical course of the disease. </a:t>
            </a:r>
          </a:p>
          <a:p>
            <a:pPr>
              <a:buNone/>
            </a:pPr>
            <a:r>
              <a:rPr lang="en-US" dirty="0" smtClean="0"/>
              <a:t>In the typical case, it disappears within about 2 months of the start of clinical disease, but may sometimes last for 6 months and even beyond but typically disappears by the sixth month after exposure.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HBcAg</a:t>
            </a:r>
            <a:r>
              <a:rPr lang="en-US" b="1" dirty="0" smtClean="0">
                <a:solidFill>
                  <a:srgbClr val="FFFF00"/>
                </a:solidFill>
              </a:rPr>
              <a:t>: </a:t>
            </a:r>
            <a:r>
              <a:rPr lang="en-US" dirty="0" smtClean="0"/>
              <a:t>High levels of </a:t>
            </a:r>
            <a:r>
              <a:rPr lang="en-US" dirty="0" err="1" smtClean="0"/>
              <a:t>IgM­specific</a:t>
            </a:r>
            <a:r>
              <a:rPr lang="en-US" dirty="0" smtClean="0"/>
              <a:t> </a:t>
            </a:r>
            <a:r>
              <a:rPr lang="en-US" dirty="0" err="1" smtClean="0"/>
              <a:t>anti­HBc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are frequently detected at the onset of clinical </a:t>
            </a:r>
          </a:p>
          <a:p>
            <a:pPr>
              <a:buNone/>
            </a:pPr>
            <a:r>
              <a:rPr lang="en-US" dirty="0" smtClean="0"/>
              <a:t>illness.</a:t>
            </a:r>
          </a:p>
          <a:p>
            <a:pPr>
              <a:buNone/>
            </a:pPr>
            <a:r>
              <a:rPr lang="en-US" dirty="0" smtClean="0"/>
              <a:t> Because this anti body is directed against the 27 nm internal core component of HBV, its appearance in the serum 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Essentials of Microbiology </a:t>
            </a:r>
            <a:r>
              <a:rPr lang="en-US" dirty="0" err="1" smtClean="0"/>
              <a:t>Surinder</a:t>
            </a:r>
            <a:r>
              <a:rPr lang="en-US" dirty="0" smtClean="0"/>
              <a:t> </a:t>
            </a:r>
            <a:r>
              <a:rPr lang="en-US" dirty="0" smtClean="0"/>
              <a:t>Kumar.</a:t>
            </a:r>
            <a:endParaRPr lang="en-US" dirty="0" smtClean="0"/>
          </a:p>
          <a:p>
            <a:r>
              <a:rPr lang="en-US" dirty="0" err="1" smtClean="0"/>
              <a:t>Ananthanarayan</a:t>
            </a:r>
            <a:r>
              <a:rPr lang="en-US" dirty="0" smtClean="0"/>
              <a:t> and </a:t>
            </a:r>
            <a:r>
              <a:rPr lang="en-US" dirty="0" err="1" smtClean="0"/>
              <a:t>Paniker's</a:t>
            </a:r>
            <a:r>
              <a:rPr lang="en-US" dirty="0" smtClean="0"/>
              <a:t> Textbook of </a:t>
            </a:r>
            <a:r>
              <a:rPr lang="en-US" dirty="0" smtClean="0"/>
              <a:t>Microbiology.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 of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HBV is a 42 nm DNA virus with an outer envelope and an inner core, 27 nm in diameter, enclosing the viral genome and a DNA polymerase </a:t>
            </a:r>
            <a:endParaRPr lang="en-US" dirty="0" smtClean="0"/>
          </a:p>
          <a:p>
            <a:r>
              <a:rPr lang="en-US" dirty="0" smtClean="0"/>
              <a:t>HBV </a:t>
            </a:r>
            <a:r>
              <a:rPr lang="en-US" dirty="0"/>
              <a:t>is </a:t>
            </a:r>
            <a:r>
              <a:rPr lang="en-US" dirty="0" err="1"/>
              <a:t>Hepadnavirus</a:t>
            </a:r>
            <a:r>
              <a:rPr lang="en-US" dirty="0"/>
              <a:t> type 1. </a:t>
            </a:r>
          </a:p>
        </p:txBody>
      </p:sp>
    </p:spTree>
    <p:extLst>
      <p:ext uri="{BB962C8B-B14F-4D97-AF65-F5344CB8AC3E}">
        <p14:creationId xmlns:p14="http://schemas.microsoft.com/office/powerpoint/2010/main" xmlns="" val="340606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 the electron microscope, sera from type B hepatitis patients show </a:t>
            </a:r>
            <a:r>
              <a:rPr lang="en-US" dirty="0">
                <a:solidFill>
                  <a:srgbClr val="FFFF00"/>
                </a:solidFill>
              </a:rPr>
              <a:t>three types of particles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most abundant form is a </a:t>
            </a:r>
            <a:r>
              <a:rPr lang="en-US" dirty="0">
                <a:solidFill>
                  <a:srgbClr val="FFFF00"/>
                </a:solidFill>
              </a:rPr>
              <a:t>spherical particle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second type of particle is </a:t>
            </a:r>
            <a:r>
              <a:rPr lang="en-US" dirty="0">
                <a:solidFill>
                  <a:srgbClr val="FFFF00"/>
                </a:solidFill>
              </a:rPr>
              <a:t>filamentous or tubular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varying </a:t>
            </a:r>
            <a:r>
              <a:rPr lang="en-US" dirty="0" smtClean="0"/>
              <a:t>length.</a:t>
            </a:r>
            <a:endParaRPr lang="en-US" dirty="0"/>
          </a:p>
          <a:p>
            <a:r>
              <a:rPr lang="en-US" dirty="0" smtClean="0"/>
              <a:t>These </a:t>
            </a:r>
            <a:r>
              <a:rPr lang="en-US" dirty="0"/>
              <a:t>two particles are antigenically identical and are </a:t>
            </a:r>
            <a:r>
              <a:rPr lang="en-US" dirty="0" smtClean="0"/>
              <a:t>surface </a:t>
            </a:r>
            <a:r>
              <a:rPr lang="en-US" dirty="0"/>
              <a:t>components of HBV (</a:t>
            </a:r>
            <a:r>
              <a:rPr lang="en-US" dirty="0" err="1" smtClean="0">
                <a:solidFill>
                  <a:srgbClr val="FFFF00"/>
                </a:solidFill>
              </a:rPr>
              <a:t>HBsAg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651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third type of particle, far fewer in number, is a </a:t>
            </a:r>
            <a:r>
              <a:rPr lang="en-US" dirty="0">
                <a:solidFill>
                  <a:srgbClr val="FFFF00"/>
                </a:solidFill>
              </a:rPr>
              <a:t>double walled spherical structure</a:t>
            </a:r>
            <a:r>
              <a:rPr lang="en-US" dirty="0"/>
              <a:t>, 42 nm in diameter. </a:t>
            </a:r>
          </a:p>
          <a:p>
            <a:r>
              <a:rPr lang="en-US" dirty="0" smtClean="0"/>
              <a:t>This </a:t>
            </a:r>
            <a:r>
              <a:rPr lang="en-US" dirty="0"/>
              <a:t>particle is the complete hepatitis B virus.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was first described by Dane in 1970 and so is known as the Dane particle. </a:t>
            </a:r>
          </a:p>
        </p:txBody>
      </p:sp>
    </p:spTree>
    <p:extLst>
      <p:ext uri="{BB962C8B-B14F-4D97-AF65-F5344CB8AC3E}">
        <p14:creationId xmlns:p14="http://schemas.microsoft.com/office/powerpoint/2010/main" xmlns="" val="31258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1325881"/>
            <a:ext cx="8930640" cy="5532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nucleocapsid encloses the </a:t>
            </a:r>
            <a:r>
              <a:rPr lang="en-US" dirty="0" smtClean="0"/>
              <a:t>viral genome </a:t>
            </a:r>
            <a:r>
              <a:rPr lang="en-US" dirty="0"/>
              <a:t>consisting of two linear strands of DNA </a:t>
            </a:r>
            <a:r>
              <a:rPr lang="en-US" dirty="0" smtClean="0"/>
              <a:t>held in </a:t>
            </a:r>
            <a:r>
              <a:rPr lang="en-US" dirty="0"/>
              <a:t>a circular configuration. One of the strands (</a:t>
            </a:r>
            <a:r>
              <a:rPr lang="en-US" dirty="0" smtClean="0"/>
              <a:t>the plus </a:t>
            </a:r>
            <a:r>
              <a:rPr lang="en-US" dirty="0"/>
              <a:t>strand) is incomplete, so that the DNA </a:t>
            </a:r>
            <a:r>
              <a:rPr lang="en-US" dirty="0" smtClean="0"/>
              <a:t>appears partially </a:t>
            </a:r>
            <a:r>
              <a:rPr lang="en-US" dirty="0"/>
              <a:t>double stranded and partially </a:t>
            </a:r>
            <a:r>
              <a:rPr lang="en-US" dirty="0" smtClean="0"/>
              <a:t>single stranded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Associated </a:t>
            </a:r>
            <a:r>
              <a:rPr lang="en-US" dirty="0"/>
              <a:t>with the plus strand is a </a:t>
            </a:r>
            <a:r>
              <a:rPr lang="en-US" dirty="0" smtClean="0"/>
              <a:t>viral DNA </a:t>
            </a:r>
            <a:r>
              <a:rPr lang="en-US" dirty="0"/>
              <a:t>polymerase, which has both </a:t>
            </a:r>
            <a:r>
              <a:rPr lang="en-US" dirty="0" err="1" smtClean="0"/>
              <a:t>DNA­dependent</a:t>
            </a:r>
            <a:r>
              <a:rPr lang="en-US" dirty="0" smtClean="0"/>
              <a:t> DNA </a:t>
            </a:r>
            <a:r>
              <a:rPr lang="en-US" dirty="0"/>
              <a:t>polymerase and </a:t>
            </a:r>
            <a:r>
              <a:rPr lang="en-US" dirty="0" err="1"/>
              <a:t>RNA­dependent</a:t>
            </a:r>
            <a:r>
              <a:rPr lang="en-US" dirty="0"/>
              <a:t> </a:t>
            </a:r>
            <a:r>
              <a:rPr lang="en-US" dirty="0" smtClean="0"/>
              <a:t>reverse transcriptase </a:t>
            </a:r>
            <a:r>
              <a:rPr lang="en-US" dirty="0"/>
              <a:t>functions.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Although </a:t>
            </a:r>
            <a:r>
              <a:rPr lang="en-US" dirty="0"/>
              <a:t>a DNA </a:t>
            </a:r>
            <a:r>
              <a:rPr lang="en-US" dirty="0" smtClean="0"/>
              <a:t>virus, it </a:t>
            </a:r>
            <a:r>
              <a:rPr lang="en-US" dirty="0"/>
              <a:t>encodes a reverse transcriptase and </a:t>
            </a:r>
            <a:r>
              <a:rPr lang="en-US" dirty="0" smtClean="0"/>
              <a:t>replicates through </a:t>
            </a:r>
            <a:r>
              <a:rPr lang="en-US" dirty="0"/>
              <a:t>an RNA intermediate.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polymerase an </a:t>
            </a:r>
            <a:r>
              <a:rPr lang="en-US" dirty="0"/>
              <a:t>repair the gap in the plus strand and render </a:t>
            </a:r>
            <a:r>
              <a:rPr lang="en-US" dirty="0" smtClean="0"/>
              <a:t>the genome </a:t>
            </a:r>
            <a:r>
              <a:rPr lang="en-US" dirty="0"/>
              <a:t>fully double stranded</a:t>
            </a:r>
          </a:p>
        </p:txBody>
      </p:sp>
    </p:spTree>
    <p:extLst>
      <p:ext uri="{BB962C8B-B14F-4D97-AF65-F5344CB8AC3E}">
        <p14:creationId xmlns:p14="http://schemas.microsoft.com/office/powerpoint/2010/main" xmlns="" val="209583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 of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HBV replicates within hepatocytes. </a:t>
            </a:r>
            <a:endParaRPr lang="en-US" dirty="0" smtClean="0"/>
          </a:p>
          <a:p>
            <a:r>
              <a:rPr lang="en-US" dirty="0" smtClean="0"/>
              <a:t>Viral </a:t>
            </a:r>
            <a:r>
              <a:rPr lang="en-US" dirty="0"/>
              <a:t>DNA exists in the hepatocyte nucleus in the free extrachromosomal state or integrated with the cell </a:t>
            </a:r>
            <a:r>
              <a:rPr lang="en-US" dirty="0" smtClean="0"/>
              <a:t>chromosome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74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ANTIGENIC STRUCTURE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1188720"/>
            <a:ext cx="8671560" cy="554736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Hepatitis </a:t>
            </a:r>
            <a:r>
              <a:rPr lang="en-US" dirty="0">
                <a:solidFill>
                  <a:srgbClr val="FFFF00"/>
                </a:solidFill>
              </a:rPr>
              <a:t>B surface antigen (</a:t>
            </a:r>
            <a:r>
              <a:rPr lang="en-US" dirty="0" err="1">
                <a:solidFill>
                  <a:srgbClr val="FFFF00"/>
                </a:solidFill>
              </a:rPr>
              <a:t>HBsAg</a:t>
            </a:r>
            <a:r>
              <a:rPr lang="en-US" dirty="0">
                <a:solidFill>
                  <a:srgbClr val="FFFF00"/>
                </a:solidFill>
              </a:rPr>
              <a:t>): 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envelope </a:t>
            </a:r>
            <a:r>
              <a:rPr lang="en-US" dirty="0"/>
              <a:t>proteins expressed on the </a:t>
            </a:r>
            <a:r>
              <a:rPr lang="en-US" dirty="0" smtClean="0"/>
              <a:t>surface of </a:t>
            </a:r>
            <a:r>
              <a:rPr lang="en-US" dirty="0"/>
              <a:t>the </a:t>
            </a:r>
            <a:r>
              <a:rPr lang="en-US" dirty="0" err="1"/>
              <a:t>virion</a:t>
            </a:r>
            <a:r>
              <a:rPr lang="en-US" dirty="0"/>
              <a:t> and the surplus 22 nm </a:t>
            </a:r>
            <a:r>
              <a:rPr lang="en-US" dirty="0" smtClean="0"/>
              <a:t>diameter spherical </a:t>
            </a:r>
            <a:r>
              <a:rPr lang="en-US" dirty="0"/>
              <a:t>and filamentous particles </a:t>
            </a:r>
            <a:r>
              <a:rPr lang="en-US" dirty="0" smtClean="0"/>
              <a:t>constitute the </a:t>
            </a:r>
            <a:r>
              <a:rPr lang="en-US" dirty="0"/>
              <a:t>hepatitis B surface antigen (</a:t>
            </a:r>
            <a:r>
              <a:rPr lang="en-US" dirty="0" err="1"/>
              <a:t>HBsAg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2. Hepatitis B core antigen (</a:t>
            </a:r>
            <a:r>
              <a:rPr lang="en-US" b="1" dirty="0" err="1">
                <a:solidFill>
                  <a:srgbClr val="FFFF00"/>
                </a:solidFill>
              </a:rPr>
              <a:t>HBcAg</a:t>
            </a:r>
            <a:r>
              <a:rPr lang="en-US" b="1" dirty="0">
                <a:solidFill>
                  <a:srgbClr val="FFFF00"/>
                </a:solidFill>
              </a:rPr>
              <a:t>): </a:t>
            </a:r>
            <a:r>
              <a:rPr lang="en-US" dirty="0"/>
              <a:t>The antigen</a:t>
            </a:r>
            <a:br>
              <a:rPr lang="en-US" dirty="0"/>
            </a:br>
            <a:r>
              <a:rPr lang="en-US" dirty="0"/>
              <a:t>expressed on the core is called the </a:t>
            </a:r>
            <a:r>
              <a:rPr lang="en-US" i="1" dirty="0"/>
              <a:t>hepatitis B</a:t>
            </a:r>
            <a:br>
              <a:rPr lang="en-US" i="1" dirty="0"/>
            </a:br>
            <a:r>
              <a:rPr lang="en-US" i="1" dirty="0"/>
              <a:t>core antigen </a:t>
            </a:r>
            <a:r>
              <a:rPr lang="en-US" dirty="0"/>
              <a:t>(</a:t>
            </a:r>
            <a:r>
              <a:rPr lang="en-US" dirty="0" err="1"/>
              <a:t>HBcAg</a:t>
            </a:r>
            <a:r>
              <a:rPr lang="en-US" dirty="0"/>
              <a:t>). 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174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864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Hepatitis B e antigen (</a:t>
            </a:r>
            <a:r>
              <a:rPr lang="en-US" dirty="0" err="1">
                <a:solidFill>
                  <a:srgbClr val="FFFF00"/>
                </a:solidFill>
              </a:rPr>
              <a:t>HBeAg</a:t>
            </a:r>
            <a:r>
              <a:rPr lang="en-US" dirty="0">
                <a:solidFill>
                  <a:srgbClr val="FFFF00"/>
                </a:solidFill>
              </a:rPr>
              <a:t>): </a:t>
            </a:r>
            <a:r>
              <a:rPr lang="en-US" dirty="0"/>
              <a:t>Hepatitis </a:t>
            </a:r>
            <a:r>
              <a:rPr lang="en-US" dirty="0" smtClean="0"/>
              <a:t>Be antigen </a:t>
            </a:r>
            <a:r>
              <a:rPr lang="en-US" dirty="0"/>
              <a:t>(</a:t>
            </a:r>
            <a:r>
              <a:rPr lang="en-US" dirty="0" err="1"/>
              <a:t>HBeAg</a:t>
            </a:r>
            <a:r>
              <a:rPr lang="en-US" dirty="0"/>
              <a:t>) is a soluble </a:t>
            </a:r>
            <a:r>
              <a:rPr lang="en-US" dirty="0" err="1" smtClean="0"/>
              <a:t>nonparticulate</a:t>
            </a:r>
            <a:r>
              <a:rPr lang="en-US" dirty="0" smtClean="0"/>
              <a:t> nucleocapsid </a:t>
            </a:r>
            <a:r>
              <a:rPr lang="en-US" dirty="0"/>
              <a:t>protein. The </a:t>
            </a:r>
            <a:r>
              <a:rPr lang="en-US" dirty="0" err="1"/>
              <a:t>HBeAg</a:t>
            </a:r>
            <a:r>
              <a:rPr lang="en-US" dirty="0"/>
              <a:t> and </a:t>
            </a:r>
            <a:r>
              <a:rPr lang="en-US" dirty="0" err="1" smtClean="0"/>
              <a:t>HBcAg</a:t>
            </a:r>
            <a:r>
              <a:rPr lang="en-US" dirty="0" smtClean="0"/>
              <a:t> proteins </a:t>
            </a:r>
            <a:r>
              <a:rPr lang="en-US" dirty="0"/>
              <a:t>share most of their protein sequence.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4. Viral genes and antigens: </a:t>
            </a:r>
            <a:r>
              <a:rPr lang="en-US" dirty="0"/>
              <a:t>The genome </a:t>
            </a:r>
            <a:r>
              <a:rPr lang="en-US" dirty="0" smtClean="0"/>
              <a:t>has a </a:t>
            </a:r>
            <a:r>
              <a:rPr lang="en-US" dirty="0"/>
              <a:t>compact structure with four </a:t>
            </a:r>
            <a:r>
              <a:rPr lang="en-US" dirty="0" smtClean="0"/>
              <a:t>overlapping genes</a:t>
            </a:r>
            <a:r>
              <a:rPr lang="en-US" dirty="0"/>
              <a:t>. These include structural proteins of </a:t>
            </a:r>
            <a:r>
              <a:rPr lang="en-US" dirty="0" smtClean="0"/>
              <a:t>the </a:t>
            </a:r>
            <a:r>
              <a:rPr lang="en-US" dirty="0" err="1" smtClean="0"/>
              <a:t>virion</a:t>
            </a:r>
            <a:r>
              <a:rPr lang="en-US" dirty="0" smtClean="0"/>
              <a:t> </a:t>
            </a:r>
            <a:r>
              <a:rPr lang="en-US" dirty="0"/>
              <a:t>surface and core, a small </a:t>
            </a:r>
            <a:r>
              <a:rPr lang="en-US" dirty="0" smtClean="0"/>
              <a:t>transcriptional </a:t>
            </a:r>
            <a:r>
              <a:rPr lang="en-US" dirty="0" err="1" smtClean="0"/>
              <a:t>transactivator</a:t>
            </a:r>
            <a:r>
              <a:rPr lang="en-US" dirty="0" smtClean="0"/>
              <a:t> </a:t>
            </a:r>
            <a:r>
              <a:rPr lang="en-US" dirty="0"/>
              <a:t>(X), and a large polymerase (</a:t>
            </a:r>
            <a:r>
              <a:rPr lang="en-US" dirty="0" smtClean="0"/>
              <a:t>P) protein </a:t>
            </a:r>
            <a:r>
              <a:rPr lang="en-US" dirty="0"/>
              <a:t>that includes DNA polymerase, </a:t>
            </a:r>
            <a:r>
              <a:rPr lang="en-US" dirty="0" smtClean="0"/>
              <a:t>reverse transcriptase</a:t>
            </a:r>
            <a:r>
              <a:rPr lang="en-US" dirty="0"/>
              <a:t>, and RNase H activities</a:t>
            </a:r>
          </a:p>
        </p:txBody>
      </p:sp>
    </p:spTree>
    <p:extLst>
      <p:ext uri="{BB962C8B-B14F-4D97-AF65-F5344CB8AC3E}">
        <p14:creationId xmlns:p14="http://schemas.microsoft.com/office/powerpoint/2010/main" xmlns="" val="28706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1093</Words>
  <Application>Microsoft Office PowerPoint</Application>
  <PresentationFormat>On-screen Show (4:3)</PresentationFormat>
  <Paragraphs>97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HEPATITIS B</vt:lpstr>
      <vt:lpstr>Key facts </vt:lpstr>
      <vt:lpstr>Morphology of virus</vt:lpstr>
      <vt:lpstr>Slide 4</vt:lpstr>
      <vt:lpstr>Slide 5</vt:lpstr>
      <vt:lpstr>Genome</vt:lpstr>
      <vt:lpstr>Replication of virus</vt:lpstr>
      <vt:lpstr>ANTIGENIC STRUCTURE </vt:lpstr>
      <vt:lpstr>Slide 9</vt:lpstr>
      <vt:lpstr>Slide 10</vt:lpstr>
      <vt:lpstr>Clinical syndromes</vt:lpstr>
      <vt:lpstr>Slide 12</vt:lpstr>
      <vt:lpstr>Slide 13</vt:lpstr>
      <vt:lpstr>Pathogenesis</vt:lpstr>
      <vt:lpstr>Mode of transmission </vt:lpstr>
      <vt:lpstr>1.  Parenteral transmission:</vt:lpstr>
      <vt:lpstr>Slide 17</vt:lpstr>
      <vt:lpstr>Hepatitis b carriers </vt:lpstr>
      <vt:lpstr>Slide 19</vt:lpstr>
      <vt:lpstr>Laboratory diagnosis  </vt:lpstr>
      <vt:lpstr>1. Detection of Viral Markers </vt:lpstr>
      <vt:lpstr>Slide 22</vt:lpstr>
      <vt:lpstr>Reference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HEPATITIS B</dc:title>
  <dc:creator>MY PC</dc:creator>
  <cp:lastModifiedBy>Dept.Of Pathology</cp:lastModifiedBy>
  <cp:revision>33</cp:revision>
  <dcterms:created xsi:type="dcterms:W3CDTF">2016-12-09T14:35:22Z</dcterms:created>
  <dcterms:modified xsi:type="dcterms:W3CDTF">2020-10-27T05:15:31Z</dcterms:modified>
</cp:coreProperties>
</file>